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70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amunga, Charles D." userId="6cccb8f7-6328-4831-86d2-458e4a54dcca" providerId="ADAL" clId="{3B3A4F01-592D-4099-80D0-1236DAC8AEA9}"/>
    <pc:docChg chg="modSld">
      <pc:chgData name="Pilamunga, Charles D." userId="6cccb8f7-6328-4831-86d2-458e4a54dcca" providerId="ADAL" clId="{3B3A4F01-592D-4099-80D0-1236DAC8AEA9}" dt="2019-10-10T15:13:54.624" v="3" actId="122"/>
      <pc:docMkLst>
        <pc:docMk/>
      </pc:docMkLst>
      <pc:sldChg chg="modSp">
        <pc:chgData name="Pilamunga, Charles D." userId="6cccb8f7-6328-4831-86d2-458e4a54dcca" providerId="ADAL" clId="{3B3A4F01-592D-4099-80D0-1236DAC8AEA9}" dt="2019-10-10T15:13:35.190" v="1" actId="20577"/>
        <pc:sldMkLst>
          <pc:docMk/>
          <pc:sldMk cId="260223701" sldId="263"/>
        </pc:sldMkLst>
        <pc:spChg chg="mod">
          <ac:chgData name="Pilamunga, Charles D." userId="6cccb8f7-6328-4831-86d2-458e4a54dcca" providerId="ADAL" clId="{3B3A4F01-592D-4099-80D0-1236DAC8AEA9}" dt="2019-10-10T15:13:35.190" v="1" actId="20577"/>
          <ac:spMkLst>
            <pc:docMk/>
            <pc:sldMk cId="260223701" sldId="263"/>
            <ac:spMk id="3" creationId="{00000000-0000-0000-0000-000000000000}"/>
          </ac:spMkLst>
        </pc:spChg>
      </pc:sldChg>
      <pc:sldChg chg="modSp">
        <pc:chgData name="Pilamunga, Charles D." userId="6cccb8f7-6328-4831-86d2-458e4a54dcca" providerId="ADAL" clId="{3B3A4F01-592D-4099-80D0-1236DAC8AEA9}" dt="2019-10-10T15:13:54.624" v="3" actId="122"/>
        <pc:sldMkLst>
          <pc:docMk/>
          <pc:sldMk cId="652468472" sldId="265"/>
        </pc:sldMkLst>
        <pc:spChg chg="mod">
          <ac:chgData name="Pilamunga, Charles D." userId="6cccb8f7-6328-4831-86d2-458e4a54dcca" providerId="ADAL" clId="{3B3A4F01-592D-4099-80D0-1236DAC8AEA9}" dt="2019-10-10T15:13:54.624" v="3" actId="122"/>
          <ac:spMkLst>
            <pc:docMk/>
            <pc:sldMk cId="652468472" sldId="265"/>
            <ac:spMk id="2" creationId="{00000000-0000-0000-0000-000000000000}"/>
          </ac:spMkLst>
        </pc:spChg>
        <pc:picChg chg="mod">
          <ac:chgData name="Pilamunga, Charles D." userId="6cccb8f7-6328-4831-86d2-458e4a54dcca" providerId="ADAL" clId="{3B3A4F01-592D-4099-80D0-1236DAC8AEA9}" dt="2019-10-10T15:13:51.609" v="2" actId="1076"/>
          <ac:picMkLst>
            <pc:docMk/>
            <pc:sldMk cId="652468472" sldId="265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2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408C-B383-7A4B-AB60-E6A57C391B1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6423-C010-054C-89F2-A2C20D63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SWH_SC_L02_R1156122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394200" cy="417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Muslim World and Africa (730 B.C.-A.D. 1500)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2 </a:t>
            </a:r>
            <a:r>
              <a:rPr lang="en-US" sz="2400" dirty="0"/>
              <a:t>A Muslim Empire </a:t>
            </a:r>
          </a:p>
        </p:txBody>
      </p:sp>
    </p:spTree>
    <p:extLst>
      <p:ext uri="{BB962C8B-B14F-4D97-AF65-F5344CB8AC3E}">
        <p14:creationId xmlns:p14="http://schemas.microsoft.com/office/powerpoint/2010/main" val="284126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311150"/>
            <a:ext cx="86264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Umayyad Caliphs Create an Arab Empire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885964"/>
            <a:ext cx="8626474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Impact on North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presence of the Islam led to many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Carthage is destroyed and </a:t>
            </a:r>
            <a:r>
              <a:rPr lang="en-US" sz="2400" dirty="0" err="1"/>
              <a:t>Kairouan</a:t>
            </a:r>
            <a:r>
              <a:rPr lang="en-US" sz="2400" dirty="0"/>
              <a:t> is built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mosques are built in North Africa</a:t>
            </a:r>
          </a:p>
          <a:p>
            <a:pPr algn="ctr"/>
            <a:r>
              <a:rPr lang="en-US" sz="2400" dirty="0"/>
              <a:t>The Development of Slavery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growth of the empire started the slave trade.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first captives were pressed into the army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Later on slaves will be purchased in West Africa and sold in North Africa</a:t>
            </a:r>
          </a:p>
          <a:p>
            <a:pPr algn="ctr"/>
            <a:r>
              <a:rPr lang="en-US" sz="2400" dirty="0"/>
              <a:t>The Umayyad Caliphate Declines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Arabs had to learn how to rule vast areas instead of tribes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 Arabs who converted to Islam had less rights than Arabs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While the caliphs grew more decadent more people complained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Shiites did not believe the Umayyad should be ruling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86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Umayyad Caliphs Create an Arab Empire</a:t>
            </a:r>
          </a:p>
        </p:txBody>
      </p:sp>
      <p:pic>
        <p:nvPicPr>
          <p:cNvPr id="3" name="Picture 2" descr="HSWH_SC_L02_M00313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05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Maps Islam spread across northern Africa and into the Mediterranean. Near what important city was the further spread of Islam into Europe stopped?</a:t>
            </a:r>
          </a:p>
        </p:txBody>
      </p:sp>
    </p:spTree>
    <p:extLst>
      <p:ext uri="{BB962C8B-B14F-4D97-AF65-F5344CB8AC3E}">
        <p14:creationId xmlns:p14="http://schemas.microsoft.com/office/powerpoint/2010/main" val="299474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Umayyad Caliphs Create an Arab Empire</a:t>
            </a:r>
          </a:p>
        </p:txBody>
      </p:sp>
      <p:pic>
        <p:nvPicPr>
          <p:cNvPr id="3" name="Picture 2" descr="HSWH_SC_L02_R115612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 Jewish apothecary, or pharmacist, dispenses medicine in a Spanish market. What does this tell you about life in Muslim regions?</a:t>
            </a:r>
          </a:p>
        </p:txBody>
      </p:sp>
    </p:spTree>
    <p:extLst>
      <p:ext uri="{BB962C8B-B14F-4D97-AF65-F5344CB8AC3E}">
        <p14:creationId xmlns:p14="http://schemas.microsoft.com/office/powerpoint/2010/main" val="99756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5407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New Rule Under the Abbasid Dynasty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626475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The Abbasids Make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going to halt large military conquests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going to encourage </a:t>
            </a:r>
            <a:r>
              <a:rPr lang="en-US" sz="2400"/>
              <a:t>conversion to Islam </a:t>
            </a:r>
            <a:r>
              <a:rPr lang="en-US" sz="2400" dirty="0"/>
              <a:t>and treat all Muslims fairly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going to move the capital from Damascus to Baghdad, inside of Persian territory.</a:t>
            </a:r>
          </a:p>
          <a:p>
            <a:pPr algn="ctr"/>
            <a:r>
              <a:rPr lang="en-US" sz="2400" dirty="0"/>
              <a:t>The Amazing City of Baghdad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Built by the 2</a:t>
            </a:r>
            <a:r>
              <a:rPr lang="en-US" sz="2400" baseline="30000" dirty="0"/>
              <a:t>nd</a:t>
            </a:r>
            <a:r>
              <a:rPr lang="en-US" sz="2400" dirty="0"/>
              <a:t> Caliph al-Mansur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City of Peace, Gift of God, Paradise on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Exceeded Constantinople on size and wealth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Markets sold goods from Africa, Asia, and Europe</a:t>
            </a:r>
          </a:p>
        </p:txBody>
      </p:sp>
    </p:spTree>
    <p:extLst>
      <p:ext uri="{BB962C8B-B14F-4D97-AF65-F5344CB8AC3E}">
        <p14:creationId xmlns:p14="http://schemas.microsoft.com/office/powerpoint/2010/main" val="346328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404167"/>
            <a:ext cx="83978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New Rule Under the Abbasid Dynasty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599" y="1079500"/>
            <a:ext cx="8512175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A Muslim State in Spain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surviving member of the Umayyad family established an independent Muslim country in Spain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Tolerant of other religions, such as in Cordoba where they had Jewish officials and asked Christians scholars to study there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Muslims ruled parts of Spain until 1492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Causes and Effects of the Development of Islamic Caliphates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One cause was the emergence of Islam which helped unify the Arab tribes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Another cause was the weakness of the Persian and </a:t>
            </a:r>
            <a:r>
              <a:rPr lang="en-US" sz="2400" dirty="0" err="1">
                <a:solidFill>
                  <a:prstClr val="black"/>
                </a:solidFill>
              </a:rPr>
              <a:t>Byz</a:t>
            </a:r>
            <a:r>
              <a:rPr lang="en-US" sz="2400" dirty="0">
                <a:solidFill>
                  <a:prstClr val="black"/>
                </a:solidFill>
              </a:rPr>
              <a:t>. Empires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One effect was the spreading of Arabic and Islam along North Africa and Asia. In those locations today those are the leading language and religion</a:t>
            </a:r>
          </a:p>
        </p:txBody>
      </p:sp>
    </p:spTree>
    <p:extLst>
      <p:ext uri="{BB962C8B-B14F-4D97-AF65-F5344CB8AC3E}">
        <p14:creationId xmlns:p14="http://schemas.microsoft.com/office/powerpoint/2010/main" val="226205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New Rule Under the Abbasid Dynasty</a:t>
            </a:r>
          </a:p>
        </p:txBody>
      </p:sp>
      <p:pic>
        <p:nvPicPr>
          <p:cNvPr id="3" name="Picture 2" descr="HSWH_SC_L02_R1171972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The Abbasid dynasty had a lasting impact on the Muslim world with its significant cultural and political accomplishments. In addition, the Abbasid capital of Baghdad remains an important city and is the capital of modern-day Iraq.</a:t>
            </a:r>
          </a:p>
        </p:txBody>
      </p:sp>
    </p:spTree>
    <p:extLst>
      <p:ext uri="{BB962C8B-B14F-4D97-AF65-F5344CB8AC3E}">
        <p14:creationId xmlns:p14="http://schemas.microsoft.com/office/powerpoint/2010/main" val="191446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3978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Decline of the Arab Empire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664575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Seljuk Turks Gain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come from Central Asia, adopt Islam, and form an empire across the Fertile </a:t>
            </a:r>
            <a:r>
              <a:rPr lang="en-US" sz="2400" dirty="0" err="1"/>
              <a:t>Cresent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By 1055 a Seljuk sultan controls Baghdad but keeps the Caliph as a figurehead.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fight the </a:t>
            </a:r>
            <a:r>
              <a:rPr lang="en-US" sz="2400" dirty="0" err="1"/>
              <a:t>Byz</a:t>
            </a:r>
            <a:r>
              <a:rPr lang="en-US" sz="2400" dirty="0"/>
              <a:t> prompting the start of the 1</a:t>
            </a:r>
            <a:r>
              <a:rPr lang="en-US" sz="2400" baseline="30000" dirty="0"/>
              <a:t>st</a:t>
            </a:r>
            <a:r>
              <a:rPr lang="en-US" sz="2400" dirty="0"/>
              <a:t> Crusade</a:t>
            </a:r>
          </a:p>
          <a:p>
            <a:pPr algn="ctr"/>
            <a:r>
              <a:rPr lang="en-US" sz="2400" dirty="0"/>
              <a:t>Mongols Advance Through Central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1216 Genghis Khan is going to lead armies out of Asia to conquer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1258 </a:t>
            </a:r>
            <a:r>
              <a:rPr lang="en-US" sz="2400" dirty="0" err="1"/>
              <a:t>Hulagu</a:t>
            </a:r>
            <a:r>
              <a:rPr lang="en-US" sz="2400" dirty="0"/>
              <a:t>, his grandson, is going to loot and burn Baghdad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Mongols are going to adopt Islam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the caliph dies in 1258 Islam influence will weaken until Mongol rulers convert to Islam</a:t>
            </a:r>
          </a:p>
        </p:txBody>
      </p:sp>
    </p:spTree>
    <p:extLst>
      <p:ext uri="{BB962C8B-B14F-4D97-AF65-F5344CB8AC3E}">
        <p14:creationId xmlns:p14="http://schemas.microsoft.com/office/powerpoint/2010/main" val="379045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4074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Decline of the Arab Empire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407400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A Divided Muslim World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By the late 1200’s the Arab empire is fragmented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Independent Muslim states and caliphates are scattered around North Africa and Spain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Just as politically divided as the Christian world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Islam will continue to link diverse people around a large area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Other Muslim empires will emerge to rule the Middle East and India </a:t>
            </a:r>
          </a:p>
        </p:txBody>
      </p:sp>
    </p:spTree>
    <p:extLst>
      <p:ext uri="{BB962C8B-B14F-4D97-AF65-F5344CB8AC3E}">
        <p14:creationId xmlns:p14="http://schemas.microsoft.com/office/powerpoint/2010/main" val="4788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Decline of the Arab Empire</a:t>
            </a:r>
          </a:p>
        </p:txBody>
      </p:sp>
      <p:pic>
        <p:nvPicPr>
          <p:cNvPr id="3" name="Picture 2" descr="HSWH_SC_L02_M00223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7978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Maps Repeated invasions from the Mongols, first led by Genghis Khan, weakened the Abbasid caliphates. Where did the invaders come from?</a:t>
            </a:r>
          </a:p>
        </p:txBody>
      </p:sp>
    </p:spTree>
    <p:extLst>
      <p:ext uri="{BB962C8B-B14F-4D97-AF65-F5344CB8AC3E}">
        <p14:creationId xmlns:p14="http://schemas.microsoft.com/office/powerpoint/2010/main" val="111616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Decline of the Arab Empire</a:t>
            </a:r>
          </a:p>
        </p:txBody>
      </p:sp>
      <p:pic>
        <p:nvPicPr>
          <p:cNvPr id="3" name="Picture 2" descr="HSWH_SC_L02_R115613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60452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This illustration from a Persian manuscript shows the siege of Baghdad by the Mongol armies of Hulagu in 1258.</a:t>
            </a:r>
          </a:p>
        </p:txBody>
      </p:sp>
    </p:spTree>
    <p:extLst>
      <p:ext uri="{BB962C8B-B14F-4D97-AF65-F5344CB8AC3E}">
        <p14:creationId xmlns:p14="http://schemas.microsoft.com/office/powerpoint/2010/main" val="34660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0320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Describe the spread of Islam.</a:t>
            </a:r>
          </a:p>
          <a:p>
            <a:pPr marL="342900" indent="-342900">
              <a:buChar char="•"/>
            </a:pPr>
            <a:r>
              <a:rPr lang="en-US" sz="2400" dirty="0"/>
              <a:t>Identify the divisions that emerged within Islam.</a:t>
            </a:r>
          </a:p>
          <a:p>
            <a:pPr marL="342900" indent="-342900">
              <a:buChar char="•"/>
            </a:pPr>
            <a:r>
              <a:rPr lang="en-US" sz="2400" dirty="0"/>
              <a:t>Describe the rise of Umayyad and Abbasid dynasties.</a:t>
            </a:r>
          </a:p>
          <a:p>
            <a:pPr marL="342900" indent="-342900">
              <a:buChar char="•"/>
            </a:pPr>
            <a:r>
              <a:rPr lang="en-US" sz="2400" dirty="0"/>
              <a:t>Explain why the Abbasid empire declined.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Muslim World and Africa (730 B.C.-A.D. 1500)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2 </a:t>
            </a:r>
            <a:r>
              <a:rPr lang="en-US" sz="2400" dirty="0"/>
              <a:t>A Muslim Empire </a:t>
            </a:r>
          </a:p>
        </p:txBody>
      </p:sp>
    </p:spTree>
    <p:extLst>
      <p:ext uri="{BB962C8B-B14F-4D97-AF65-F5344CB8AC3E}">
        <p14:creationId xmlns:p14="http://schemas.microsoft.com/office/powerpoint/2010/main" val="256985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Islam Faces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693150" cy="39703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The Byzantines and Persians had not expected to lose land or battles to Arab Muslims because</a:t>
            </a:r>
          </a:p>
          <a:p>
            <a:endParaRPr lang="en-US" sz="2800" dirty="0"/>
          </a:p>
          <a:p>
            <a:r>
              <a:rPr lang="en-US" sz="2800" dirty="0"/>
              <a:t>A.  the newly united Arab Muslims had not posed a threat before.</a:t>
            </a:r>
          </a:p>
          <a:p>
            <a:r>
              <a:rPr lang="en-US" sz="2800" dirty="0"/>
              <a:t>B.  many different groups of Arab Muslims attacked at once.</a:t>
            </a:r>
          </a:p>
          <a:p>
            <a:r>
              <a:rPr lang="en-US" sz="2800" dirty="0"/>
              <a:t>C.  the Arab Muslims had already lost many battles.</a:t>
            </a:r>
          </a:p>
          <a:p>
            <a:r>
              <a:rPr lang="en-US" sz="2800" dirty="0"/>
              <a:t>D.  Sharia prohibited the use of military force.</a:t>
            </a:r>
          </a:p>
        </p:txBody>
      </p:sp>
    </p:spTree>
    <p:extLst>
      <p:ext uri="{BB962C8B-B14F-4D97-AF65-F5344CB8AC3E}">
        <p14:creationId xmlns:p14="http://schemas.microsoft.com/office/powerpoint/2010/main" val="4147157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Divisions Split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293100" cy="31085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Which of the following is a belief held only by the Sunni?</a:t>
            </a:r>
          </a:p>
          <a:p>
            <a:endParaRPr lang="en-US" sz="2800" dirty="0"/>
          </a:p>
          <a:p>
            <a:r>
              <a:rPr lang="en-US" sz="2800" dirty="0"/>
              <a:t>A.  Any good Muslim could lead.</a:t>
            </a:r>
          </a:p>
          <a:p>
            <a:r>
              <a:rPr lang="en-US" sz="2800" dirty="0"/>
              <a:t>B.  Any pious male from Muhammad’s tribe could lead.</a:t>
            </a:r>
          </a:p>
          <a:p>
            <a:r>
              <a:rPr lang="en-US" sz="2800" dirty="0"/>
              <a:t>C.  Only descendants of Ali and Fatima could lead.</a:t>
            </a:r>
          </a:p>
          <a:p>
            <a:r>
              <a:rPr lang="en-US" sz="2800" dirty="0"/>
              <a:t>D.  Only Sufis could serve as leaders.</a:t>
            </a:r>
          </a:p>
        </p:txBody>
      </p:sp>
    </p:spTree>
    <p:extLst>
      <p:ext uri="{BB962C8B-B14F-4D97-AF65-F5344CB8AC3E}">
        <p14:creationId xmlns:p14="http://schemas.microsoft.com/office/powerpoint/2010/main" val="1685634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Umayyad Caliphs Create an Arab Empire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531225" cy="39703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Ummayad</a:t>
            </a:r>
            <a:r>
              <a:rPr lang="en-US" sz="2800" dirty="0"/>
              <a:t> caliphates successfully conquered and then ruled a vast empire by</a:t>
            </a:r>
          </a:p>
          <a:p>
            <a:endParaRPr lang="en-US" sz="2800" dirty="0"/>
          </a:p>
          <a:p>
            <a:r>
              <a:rPr lang="en-US" sz="2800" dirty="0"/>
              <a:t>A.  aligning with European and African forces.</a:t>
            </a:r>
          </a:p>
          <a:p>
            <a:r>
              <a:rPr lang="en-US" sz="2800" dirty="0"/>
              <a:t>B.  attacking weakened empires and using advanced weaponry.</a:t>
            </a:r>
          </a:p>
          <a:p>
            <a:r>
              <a:rPr lang="en-US" sz="2800" dirty="0"/>
              <a:t>C.  promising fewer laws and no taxes for non-Muslims.</a:t>
            </a:r>
          </a:p>
          <a:p>
            <a:r>
              <a:rPr lang="en-US" sz="2800" dirty="0"/>
              <a:t>D.  getting the Byzantines and Persians to submit peacefully.</a:t>
            </a:r>
          </a:p>
        </p:txBody>
      </p:sp>
    </p:spTree>
    <p:extLst>
      <p:ext uri="{BB962C8B-B14F-4D97-AF65-F5344CB8AC3E}">
        <p14:creationId xmlns:p14="http://schemas.microsoft.com/office/powerpoint/2010/main" val="86867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New Rule Under the Abbasid Dynasty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550275" cy="4401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The Abbasids made changes to the Arab Muslim empire to</a:t>
            </a:r>
          </a:p>
          <a:p>
            <a:r>
              <a:rPr lang="en-US" sz="2800" dirty="0"/>
              <a:t>A.  create an empire based on equality for Islam, Christianity, and Judaism.</a:t>
            </a:r>
          </a:p>
          <a:p>
            <a:r>
              <a:rPr lang="en-US" sz="2800" dirty="0"/>
              <a:t>B.  concentrate on further conquests and enlarge the empire to include much of western Europe.</a:t>
            </a:r>
          </a:p>
          <a:p>
            <a:r>
              <a:rPr lang="en-US" sz="2800" dirty="0"/>
              <a:t>C.  appeal to all classes of Muslims, people of different religions, and conquered Persians.</a:t>
            </a:r>
          </a:p>
          <a:p>
            <a:r>
              <a:rPr lang="en-US" sz="2800" dirty="0"/>
              <a:t>D.  give more authority to wealthy Muslims and create distinct social classes.</a:t>
            </a:r>
          </a:p>
        </p:txBody>
      </p:sp>
    </p:spTree>
    <p:extLst>
      <p:ext uri="{BB962C8B-B14F-4D97-AF65-F5344CB8AC3E}">
        <p14:creationId xmlns:p14="http://schemas.microsoft.com/office/powerpoint/2010/main" val="1972105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Decline of the Arab Empire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721725" cy="4401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What events caused the decline of the Abbasid dynasty?</a:t>
            </a:r>
          </a:p>
          <a:p>
            <a:endParaRPr lang="en-US" sz="2800" dirty="0"/>
          </a:p>
          <a:p>
            <a:r>
              <a:rPr lang="en-US" sz="2800" dirty="0"/>
              <a:t>A.  The </a:t>
            </a:r>
            <a:r>
              <a:rPr lang="en-US" sz="2800" dirty="0" err="1"/>
              <a:t>Umayyads</a:t>
            </a:r>
            <a:r>
              <a:rPr lang="en-US" sz="2800" dirty="0"/>
              <a:t> and the Abbasids waged a civil war that destroyed the empire.</a:t>
            </a:r>
          </a:p>
          <a:p>
            <a:r>
              <a:rPr lang="en-US" sz="2800" dirty="0"/>
              <a:t>B.  The invaders from Spain created small kingdoms throughout the former empire.</a:t>
            </a:r>
          </a:p>
          <a:p>
            <a:r>
              <a:rPr lang="en-US" sz="2800" dirty="0"/>
              <a:t>C.  The Abbasid empire fragmented, and other peoples gained control.</a:t>
            </a:r>
          </a:p>
          <a:p>
            <a:r>
              <a:rPr lang="en-US" sz="2800" dirty="0"/>
              <a:t>D.  The Abbasids willingly gave up their lands to the Seljuk Turks and the Mongols.</a:t>
            </a:r>
          </a:p>
        </p:txBody>
      </p:sp>
    </p:spTree>
    <p:extLst>
      <p:ext uri="{BB962C8B-B14F-4D97-AF65-F5344CB8AC3E}">
        <p14:creationId xmlns:p14="http://schemas.microsoft.com/office/powerpoint/2010/main" val="129805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Islam Faces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636000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Arabs Join Together Under Islam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Muhammed’s death the Muslims agree that Abu Bakr should lead them.  He is named Caliph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Arab tribes refuse to follow Abu so he has to go and fight them to come back.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doing so he is going to reunite all of the Arab tribes under Islam</a:t>
            </a:r>
          </a:p>
          <a:p>
            <a:pPr algn="ctr"/>
            <a:r>
              <a:rPr lang="en-US" sz="2400" dirty="0"/>
              <a:t>Arab Muslims Win Victories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first 4 Caliphs are going to fight Byzantium and Persia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going to take large parts of the Byzantine Empire and take out Persia completely. They will take Jerusalem</a:t>
            </a:r>
          </a:p>
        </p:txBody>
      </p:sp>
    </p:spTree>
    <p:extLst>
      <p:ext uri="{BB962C8B-B14F-4D97-AF65-F5344CB8AC3E}">
        <p14:creationId xmlns:p14="http://schemas.microsoft.com/office/powerpoint/2010/main" val="355902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Islam Faces Challenges</a:t>
            </a:r>
          </a:p>
        </p:txBody>
      </p:sp>
      <p:pic>
        <p:nvPicPr>
          <p:cNvPr id="3" name="Picture 2" descr="HSWH_SC_L02_R1156122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3942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This illustration from the 1100s shows Muslim soldiers setting up their tents by a river. Arab Muslim armies had a remarkable series of military victories under Abu Bakr and his successors.</a:t>
            </a:r>
          </a:p>
        </p:txBody>
      </p:sp>
    </p:spTree>
    <p:extLst>
      <p:ext uri="{BB962C8B-B14F-4D97-AF65-F5344CB8AC3E}">
        <p14:creationId xmlns:p14="http://schemas.microsoft.com/office/powerpoint/2010/main" val="395543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Divisions Split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550275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Differing Ideas About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Muslims believed that Muhammed’s son in law, Ali, should lead them. They were called </a:t>
            </a:r>
            <a:r>
              <a:rPr lang="en-US" sz="2400" dirty="0" err="1"/>
              <a:t>Shi’at</a:t>
            </a:r>
            <a:r>
              <a:rPr lang="en-US" sz="2400" dirty="0"/>
              <a:t> Ali, or the Shiite’s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Shiites believe that the descendants of Ali and Fatima, called Imams, are empowered to interpret the Quran and Muhammed’s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majority of the Muslims believed that a successor should come from Muhammed’s tribe. He should be a political leader called a caliph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people are going to be called Sunnis as they follow the example of the community or </a:t>
            </a:r>
            <a:r>
              <a:rPr lang="en-US" sz="2400" dirty="0" err="1"/>
              <a:t>sunna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22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4550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Divisions Split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222375"/>
            <a:ext cx="8626475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Sunni and Shiite Beliefs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Both groups believe in the same God, look at the Quran for guidance, and follows the Pillars of Islam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differ on religious practice, law, and daily life.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Today 90% of Muslims are Sunni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Shiites have split into sub groups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When one group has been in power, it has abused the other group leading to tension in present day 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Sufis Emerge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Sufis are Islam Mystics who seek communion with God via fasting, meditation, and other rituals.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come from both branches of Muslims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spread Islam by traveling, preaching, and being good examples</a:t>
            </a:r>
          </a:p>
        </p:txBody>
      </p:sp>
    </p:spTree>
    <p:extLst>
      <p:ext uri="{BB962C8B-B14F-4D97-AF65-F5344CB8AC3E}">
        <p14:creationId xmlns:p14="http://schemas.microsoft.com/office/powerpoint/2010/main" val="424561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Divisions Split Islam</a:t>
            </a:r>
          </a:p>
        </p:txBody>
      </p:sp>
      <p:pic>
        <p:nvPicPr>
          <p:cNvPr id="3" name="Picture 2" descr="HSWH_SC_L02_T0022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05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Charts This diagram shows the common beliefs held by Sunnis and Shiites, as well as their differences. What is a belief they share?</a:t>
            </a:r>
          </a:p>
        </p:txBody>
      </p:sp>
    </p:spTree>
    <p:extLst>
      <p:ext uri="{BB962C8B-B14F-4D97-AF65-F5344CB8AC3E}">
        <p14:creationId xmlns:p14="http://schemas.microsoft.com/office/powerpoint/2010/main" val="329279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Divisions Split Islam</a:t>
            </a:r>
          </a:p>
        </p:txBody>
      </p:sp>
      <p:pic>
        <p:nvPicPr>
          <p:cNvPr id="3" name="Picture 2" descr="HSWH_SC_L02_R1156120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1524000"/>
            <a:ext cx="32893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Medina is the second holiest site in Islam. Like Mecca, it is an important part of the hijra and Muhammad’s journey. Both sites attract many pilgrims.</a:t>
            </a:r>
          </a:p>
        </p:txBody>
      </p:sp>
    </p:spTree>
    <p:extLst>
      <p:ext uri="{BB962C8B-B14F-4D97-AF65-F5344CB8AC3E}">
        <p14:creationId xmlns:p14="http://schemas.microsoft.com/office/powerpoint/2010/main" val="65246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501650"/>
            <a:ext cx="8569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Umayyad Caliphs Create an Arab Empire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279525"/>
            <a:ext cx="8683626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The Muslim Empire Expands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taking Egypt, Muslims move across North Africa, taking it from the Byzantines.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711 they cross into Spain and conquer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732 they fight in the Battle of Tours but lose there and stop</a:t>
            </a:r>
          </a:p>
          <a:p>
            <a:pPr algn="ctr"/>
            <a:r>
              <a:rPr lang="en-US" sz="2400" dirty="0"/>
              <a:t>Why the Muslim Empire Succeeded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Persians and </a:t>
            </a:r>
            <a:r>
              <a:rPr lang="en-US" sz="2400" dirty="0" err="1"/>
              <a:t>Byz</a:t>
            </a:r>
            <a:r>
              <a:rPr lang="en-US" sz="2400" dirty="0"/>
              <a:t>. were exhausted from fighting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of camel and horse cavalry defeated traditional armies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Faith in Islam united all these tribes into a unified country</a:t>
            </a:r>
          </a:p>
          <a:p>
            <a:pPr algn="ctr"/>
            <a:r>
              <a:rPr lang="en-US" sz="2400" dirty="0"/>
              <a:t>Conquered People Under Islamic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allowed Christians, Jews, and others to practice their faith but taxed them and gave them certain restrictions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prohibited of looting conquered lands but they also made Arabs not mingle with others creating an upper class</a:t>
            </a:r>
          </a:p>
        </p:txBody>
      </p:sp>
    </p:spTree>
    <p:extLst>
      <p:ext uri="{BB962C8B-B14F-4D97-AF65-F5344CB8AC3E}">
        <p14:creationId xmlns:p14="http://schemas.microsoft.com/office/powerpoint/2010/main" val="102041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1600</Words>
  <Application>Microsoft Office PowerPoint</Application>
  <PresentationFormat>On-screen Show (4:3)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Blankman</dc:creator>
  <cp:lastModifiedBy>Pilamunga, Charles D.</cp:lastModifiedBy>
  <cp:revision>21</cp:revision>
  <dcterms:created xsi:type="dcterms:W3CDTF">2014-12-05T18:52:19Z</dcterms:created>
  <dcterms:modified xsi:type="dcterms:W3CDTF">2019-10-10T15:14:02Z</dcterms:modified>
</cp:coreProperties>
</file>